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66" r:id="rId4"/>
    <p:sldId id="272" r:id="rId5"/>
    <p:sldId id="276" r:id="rId6"/>
    <p:sldId id="258" r:id="rId7"/>
    <p:sldId id="259" r:id="rId8"/>
    <p:sldId id="260" r:id="rId9"/>
    <p:sldId id="261" r:id="rId10"/>
    <p:sldId id="262" r:id="rId11"/>
    <p:sldId id="264" r:id="rId12"/>
    <p:sldId id="265" r:id="rId13"/>
    <p:sldId id="278" r:id="rId14"/>
    <p:sldId id="279" r:id="rId15"/>
    <p:sldId id="280" r:id="rId16"/>
    <p:sldId id="281" r:id="rId17"/>
    <p:sldId id="282" r:id="rId18"/>
    <p:sldId id="271" r:id="rId19"/>
    <p:sldId id="268" r:id="rId20"/>
    <p:sldId id="283" r:id="rId21"/>
    <p:sldId id="269" r:id="rId22"/>
    <p:sldId id="273" r:id="rId23"/>
    <p:sldId id="287" r:id="rId24"/>
    <p:sldId id="284" r:id="rId25"/>
    <p:sldId id="285" r:id="rId26"/>
    <p:sldId id="295" r:id="rId27"/>
    <p:sldId id="286" r:id="rId28"/>
    <p:sldId id="288" r:id="rId29"/>
    <p:sldId id="289" r:id="rId30"/>
    <p:sldId id="292" r:id="rId31"/>
    <p:sldId id="294" r:id="rId32"/>
    <p:sldId id="296" r:id="rId33"/>
    <p:sldId id="293" r:id="rId34"/>
    <p:sldId id="290" r:id="rId35"/>
    <p:sldId id="291" r:id="rId36"/>
    <p:sldId id="274" r:id="rId37"/>
    <p:sldId id="297" r:id="rId38"/>
    <p:sldId id="275" r:id="rId39"/>
    <p:sldId id="27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 varScale="1">
        <p:scale>
          <a:sx n="90" d="100"/>
          <a:sy n="90" d="100"/>
        </p:scale>
        <p:origin x="14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68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62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59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67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34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83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3/14/2025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58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3/14/2025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27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3/14/2025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80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43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04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659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uong92cdv/VERILOG_rc522/blob/main/src/spi.v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6366AD-E8A8-4703-1A9F-42E6240D9D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781" b="432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4BCA8-C87E-A4C6-736D-919A6627F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541" y="990599"/>
            <a:ext cx="5619054" cy="4849091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  <a:latin typeface="Grandview" panose="020B0502040204020203" pitchFamily="34" charset="0"/>
              </a:rPr>
              <a:t>Giao </a:t>
            </a:r>
            <a:r>
              <a:rPr lang="en-US" dirty="0" err="1">
                <a:solidFill>
                  <a:srgbClr val="FFFFFF"/>
                </a:solidFill>
                <a:latin typeface="Grandview" panose="020B0502040204020203" pitchFamily="34" charset="0"/>
              </a:rPr>
              <a:t>thức</a:t>
            </a:r>
            <a:r>
              <a:rPr lang="en-US" dirty="0">
                <a:solidFill>
                  <a:srgbClr val="FFFFFF"/>
                </a:solidFill>
                <a:latin typeface="Grandview" panose="020B0502040204020203" pitchFamily="34" charset="0"/>
              </a:rPr>
              <a:t> SPI</a:t>
            </a:r>
            <a:br>
              <a:rPr lang="en-US" dirty="0">
                <a:solidFill>
                  <a:srgbClr val="FFFFFF"/>
                </a:solidFill>
                <a:latin typeface="Grandview" panose="020B0502040204020203" pitchFamily="34" charset="0"/>
              </a:rPr>
            </a:br>
            <a:br>
              <a:rPr lang="en-US" dirty="0">
                <a:solidFill>
                  <a:srgbClr val="FFFFFF"/>
                </a:solidFill>
                <a:latin typeface="Grandview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Grandview" panose="020B0502040204020203" pitchFamily="34" charset="0"/>
              </a:rPr>
              <a:t>Lý </a:t>
            </a:r>
            <a:r>
              <a:rPr lang="en-US" dirty="0" err="1">
                <a:solidFill>
                  <a:srgbClr val="FFFFFF"/>
                </a:solidFill>
                <a:latin typeface="Grandview" panose="020B0502040204020203" pitchFamily="34" charset="0"/>
              </a:rPr>
              <a:t>thuyết</a:t>
            </a:r>
            <a:r>
              <a:rPr lang="en-US" dirty="0">
                <a:solidFill>
                  <a:srgbClr val="FFFFFF"/>
                </a:solidFill>
                <a:latin typeface="Grandview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Grandview" panose="020B0502040204020203" pitchFamily="34" charset="0"/>
              </a:rPr>
              <a:t>và</a:t>
            </a:r>
            <a:r>
              <a:rPr lang="en-US" dirty="0">
                <a:solidFill>
                  <a:srgbClr val="FFFFFF"/>
                </a:solidFill>
                <a:latin typeface="Grandview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Grandview" panose="020B0502040204020203" pitchFamily="34" charset="0"/>
              </a:rPr>
              <a:t>ứng</a:t>
            </a:r>
            <a:r>
              <a:rPr lang="en-US" dirty="0">
                <a:solidFill>
                  <a:srgbClr val="FFFFFF"/>
                </a:solidFill>
                <a:latin typeface="Grandview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Grandview" panose="020B0502040204020203" pitchFamily="34" charset="0"/>
              </a:rPr>
              <a:t>dụng</a:t>
            </a:r>
            <a:endParaRPr lang="en-US" dirty="0">
              <a:solidFill>
                <a:srgbClr val="FFFFFF"/>
              </a:solidFill>
              <a:latin typeface="Grandview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F110F3-3005-B7F2-FB2F-8C9A8CBD8B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3724029"/>
          </a:xfrm>
        </p:spPr>
        <p:txBody>
          <a:bodyPr anchor="ctr"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Team H4T</a:t>
            </a:r>
          </a:p>
          <a:p>
            <a:r>
              <a:rPr lang="en-US" dirty="0">
                <a:solidFill>
                  <a:srgbClr val="FFFFFF"/>
                </a:solidFill>
              </a:rPr>
              <a:t>FPT Jetking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623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16DD-9BAB-02B1-361D-D931EB32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Spi</a:t>
            </a:r>
            <a:r>
              <a:rPr lang="en-US" dirty="0"/>
              <a:t> mode 0</a:t>
            </a:r>
          </a:p>
        </p:txBody>
      </p:sp>
      <p:pic>
        <p:nvPicPr>
          <p:cNvPr id="5" name="Content Placeholder 4" descr="A diagram of a number&#10;&#10;AI-generated content may be incorrect.">
            <a:extLst>
              <a:ext uri="{FF2B5EF4-FFF2-40B4-BE49-F238E27FC236}">
                <a16:creationId xmlns:a16="http://schemas.microsoft.com/office/drawing/2014/main" id="{E8B37025-90A3-DCAC-9ECA-11A6DE759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8" y="2394794"/>
            <a:ext cx="10691812" cy="3395562"/>
          </a:xfrm>
        </p:spPr>
      </p:pic>
    </p:spTree>
    <p:extLst>
      <p:ext uri="{BB962C8B-B14F-4D97-AF65-F5344CB8AC3E}">
        <p14:creationId xmlns:p14="http://schemas.microsoft.com/office/powerpoint/2010/main" val="2550306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computer hardware system&#10;&#10;AI-generated content may be incorrect.">
            <a:extLst>
              <a:ext uri="{FF2B5EF4-FFF2-40B4-BE49-F238E27FC236}">
                <a16:creationId xmlns:a16="http://schemas.microsoft.com/office/drawing/2014/main" id="{573FBA97-866C-7C5B-A501-DC72924FB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5"/>
          <a:stretch/>
        </p:blipFill>
        <p:spPr>
          <a:xfrm>
            <a:off x="1196167" y="723900"/>
            <a:ext cx="9799666" cy="551232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816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D292-D68C-B304-898A-83D5DB9D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LAB FPGA – RC522 (</a:t>
            </a:r>
            <a:r>
              <a:rPr lang="en-US"/>
              <a:t>SPI protocol)</a:t>
            </a:r>
            <a:endParaRPr lang="en-US" dirty="0"/>
          </a:p>
        </p:txBody>
      </p:sp>
      <p:pic>
        <p:nvPicPr>
          <p:cNvPr id="5" name="Content Placeholder 4" descr="A close-up of a blue circuit board&#10;&#10;AI-generated content may be incorrect.">
            <a:extLst>
              <a:ext uri="{FF2B5EF4-FFF2-40B4-BE49-F238E27FC236}">
                <a16:creationId xmlns:a16="http://schemas.microsoft.com/office/drawing/2014/main" id="{5E3C393C-F136-5D9E-8F64-0FEF3CC44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61" y="2221992"/>
            <a:ext cx="5821933" cy="3202064"/>
          </a:xfrm>
        </p:spPr>
      </p:pic>
      <p:pic>
        <p:nvPicPr>
          <p:cNvPr id="7" name="Picture 6" descr="A close-up of a key chain&#10;&#10;AI-generated content may be incorrect.">
            <a:extLst>
              <a:ext uri="{FF2B5EF4-FFF2-40B4-BE49-F238E27FC236}">
                <a16:creationId xmlns:a16="http://schemas.microsoft.com/office/drawing/2014/main" id="{D6F998DD-FA5E-B1ED-1D29-B0B1A2ADE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00" y="2221992"/>
            <a:ext cx="3015789" cy="355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66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556E67D3-56C3-6353-447D-D9D51890B9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907" b="-1"/>
          <a:stretch/>
        </p:blipFill>
        <p:spPr>
          <a:xfrm>
            <a:off x="6326272" y="10"/>
            <a:ext cx="586572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4C26AB-125E-E7D5-525C-03E8B5F19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908651"/>
            <a:ext cx="4937004" cy="40586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500" dirty="0"/>
              <a:t>What to know?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93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AE711DB-3E7A-80B8-2CC9-0F840360A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17" y="0"/>
            <a:ext cx="10934766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97D65-DF83-6B53-0348-55072C38ADBB}"/>
              </a:ext>
            </a:extLst>
          </p:cNvPr>
          <p:cNvSpPr txBox="1"/>
          <p:nvPr/>
        </p:nvSpPr>
        <p:spPr>
          <a:xfrm>
            <a:off x="7446818" y="4720371"/>
            <a:ext cx="2691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Code Arduino</a:t>
            </a:r>
          </a:p>
        </p:txBody>
      </p:sp>
    </p:spTree>
    <p:extLst>
      <p:ext uri="{BB962C8B-B14F-4D97-AF65-F5344CB8AC3E}">
        <p14:creationId xmlns:p14="http://schemas.microsoft.com/office/powerpoint/2010/main" val="16550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899EBD5-ED24-E8C2-F4DE-DB92419CF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D7CEBF1-6F67-C377-8C73-549D89629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6991" y="545235"/>
            <a:ext cx="7144817" cy="372007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720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12C8322-DE75-9D80-9A42-9F4652A87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52835" y="4943771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D4C0B0D-9533-4A66-B19F-577B28074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01C1540-B8FF-B05F-1C00-66D4EF6136A4}"/>
              </a:ext>
            </a:extLst>
          </p:cNvPr>
          <p:cNvSpPr txBox="1"/>
          <p:nvPr/>
        </p:nvSpPr>
        <p:spPr>
          <a:xfrm>
            <a:off x="7850340" y="2601377"/>
            <a:ext cx="3397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MFRC522  library</a:t>
            </a:r>
          </a:p>
        </p:txBody>
      </p:sp>
    </p:spTree>
    <p:extLst>
      <p:ext uri="{BB962C8B-B14F-4D97-AF65-F5344CB8AC3E}">
        <p14:creationId xmlns:p14="http://schemas.microsoft.com/office/powerpoint/2010/main" val="2547283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D33B10-2201-5D12-493E-915A0FA1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n-US"/>
              <a:t>MFRC522 </a:t>
            </a:r>
            <a:br>
              <a:rPr lang="en-US"/>
            </a:br>
            <a:r>
              <a:rPr lang="en-US"/>
              <a:t>datasheet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17517E-EC62-1CAD-304D-C394AC18F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517" y="77344"/>
            <a:ext cx="5387664" cy="6693310"/>
          </a:xfr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115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64F0-E0A4-9F00-07FA-50190E468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CDC4D-FDAD-A2EC-515F-179F1F9DD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732355"/>
            <a:ext cx="4939937" cy="1738636"/>
          </a:xfrm>
        </p:spPr>
        <p:txBody>
          <a:bodyPr>
            <a:normAutofit fontScale="92500"/>
          </a:bodyPr>
          <a:lstStyle/>
          <a:p>
            <a:r>
              <a:rPr lang="en-US" sz="1800" dirty="0" err="1">
                <a:solidFill>
                  <a:srgbClr val="00B0F0"/>
                </a:solidFill>
              </a:rPr>
              <a:t>f</a:t>
            </a:r>
            <a:r>
              <a:rPr lang="en-US" sz="1800" baseline="-25000" dirty="0" err="1">
                <a:solidFill>
                  <a:srgbClr val="00B0F0"/>
                </a:solidFill>
              </a:rPr>
              <a:t>SCLK</a:t>
            </a:r>
            <a:r>
              <a:rPr lang="en-US" sz="1800" dirty="0">
                <a:solidFill>
                  <a:srgbClr val="00B0F0"/>
                </a:solidFill>
              </a:rPr>
              <a:t> = ?</a:t>
            </a:r>
          </a:p>
          <a:p>
            <a:r>
              <a:rPr lang="en-US" sz="1800" dirty="0">
                <a:solidFill>
                  <a:srgbClr val="00B0F0"/>
                </a:solidFill>
              </a:rPr>
              <a:t>SPI mode ? (mode 0, 1, 2, 3)</a:t>
            </a:r>
          </a:p>
          <a:p>
            <a:r>
              <a:rPr lang="en-US" sz="1800" dirty="0">
                <a:solidFill>
                  <a:srgbClr val="00B0F0"/>
                </a:solidFill>
              </a:rPr>
              <a:t>Frame structure ? </a:t>
            </a:r>
          </a:p>
          <a:p>
            <a:r>
              <a:rPr lang="en-US" sz="1800" dirty="0">
                <a:solidFill>
                  <a:srgbClr val="00B0F0"/>
                </a:solidFill>
              </a:rPr>
              <a:t>Timing specifications ? (setup time, hold time, …)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6C70A3-0B04-E44D-6413-0D16188EA3F9}"/>
              </a:ext>
            </a:extLst>
          </p:cNvPr>
          <p:cNvSpPr txBox="1">
            <a:spLocks/>
          </p:cNvSpPr>
          <p:nvPr/>
        </p:nvSpPr>
        <p:spPr>
          <a:xfrm>
            <a:off x="6342094" y="2732355"/>
            <a:ext cx="5049806" cy="1738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B050"/>
                </a:solidFill>
              </a:rPr>
              <a:t>Internal Register Set ?</a:t>
            </a:r>
          </a:p>
          <a:p>
            <a:r>
              <a:rPr lang="en-US" sz="1800" dirty="0">
                <a:solidFill>
                  <a:srgbClr val="00B050"/>
                </a:solidFill>
              </a:rPr>
              <a:t>How to read from and write to a register ?</a:t>
            </a:r>
          </a:p>
          <a:p>
            <a:r>
              <a:rPr lang="en-US" sz="1800" dirty="0">
                <a:solidFill>
                  <a:srgbClr val="00B050"/>
                </a:solidFill>
              </a:rPr>
              <a:t>Instruction Set ?</a:t>
            </a:r>
          </a:p>
          <a:p>
            <a:r>
              <a:rPr lang="en-US" sz="1800" dirty="0">
                <a:solidFill>
                  <a:srgbClr val="00B050"/>
                </a:solidFill>
              </a:rPr>
              <a:t>RF card scanning process 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849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7455F-348C-41D4-B996-D0E0BD8E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Timing specifications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917BE0-B9A7-5876-A083-4DFAE2FF3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1" y="0"/>
            <a:ext cx="6731000" cy="6858000"/>
          </a:xfrm>
        </p:spPr>
      </p:pic>
      <p:pic>
        <p:nvPicPr>
          <p:cNvPr id="6" name="Content Placeholder 4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FE189B0E-5EA6-09B8-7372-9EC6D1235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2163"/>
            <a:ext cx="5391852" cy="3375837"/>
          </a:xfrm>
          <a:prstGeom prst="rect">
            <a:avLst/>
          </a:prstGeom>
        </p:spPr>
      </p:pic>
      <p:pic>
        <p:nvPicPr>
          <p:cNvPr id="4" name="Picture 3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63C74EB0-65AB-E3F0-9872-1752A2B17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30" y="2346018"/>
            <a:ext cx="4785268" cy="65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6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1FADC9-A0F4-4689-9608-959F3C23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974A4A-4849-1A8E-617A-A497B0842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r="5853" b="1"/>
          <a:stretch/>
        </p:blipFill>
        <p:spPr>
          <a:xfrm>
            <a:off x="800100" y="1541013"/>
            <a:ext cx="5031314" cy="224417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D41C16-52CF-47AA-A5C9-95D10CB80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5AD246-C17B-477C-42F6-77D8FE262422}"/>
              </a:ext>
            </a:extLst>
          </p:cNvPr>
          <p:cNvSpPr txBox="1"/>
          <p:nvPr/>
        </p:nvSpPr>
        <p:spPr>
          <a:xfrm>
            <a:off x="907316" y="5257138"/>
            <a:ext cx="5382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MFRC522 datasheet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21D0FF-B4E2-6FE0-BDC7-DC35F0BF6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23" y="1541013"/>
            <a:ext cx="5383323" cy="38568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954B10-482F-B82E-2C89-09A9AF382CC4}"/>
              </a:ext>
            </a:extLst>
          </p:cNvPr>
          <p:cNvSpPr txBox="1"/>
          <p:nvPr/>
        </p:nvSpPr>
        <p:spPr>
          <a:xfrm>
            <a:off x="4792822" y="945565"/>
            <a:ext cx="2606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Frame structure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26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75C38-BC0C-C1A1-7A5F-145E2C26E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BE176-3AAE-8F9B-EE3C-30F524A5A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trong</a:t>
            </a:r>
            <a:r>
              <a:rPr lang="en-US" dirty="0"/>
              <a:t> 3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: UART, I2C, SPI.</a:t>
            </a:r>
          </a:p>
          <a:p>
            <a:r>
              <a:rPr lang="en-US" dirty="0"/>
              <a:t>4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: SCLK, MOSI, MISO, SS/CS.</a:t>
            </a:r>
          </a:p>
          <a:p>
            <a:r>
              <a:rPr lang="en-US" dirty="0"/>
              <a:t>Giao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(</a:t>
            </a:r>
            <a:r>
              <a:rPr lang="en-US" dirty="0" err="1"/>
              <a:t>giống</a:t>
            </a:r>
            <a:r>
              <a:rPr lang="en-US" dirty="0"/>
              <a:t> I2C, </a:t>
            </a:r>
            <a:r>
              <a:rPr lang="en-US" dirty="0" err="1"/>
              <a:t>khác</a:t>
            </a:r>
            <a:r>
              <a:rPr lang="en-US" dirty="0"/>
              <a:t> UART).</a:t>
            </a:r>
          </a:p>
          <a:p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( </a:t>
            </a:r>
            <a:r>
              <a:rPr lang="en-US" dirty="0" err="1"/>
              <a:t>f</a:t>
            </a:r>
            <a:r>
              <a:rPr lang="en-US" baseline="-25000" dirty="0" err="1"/>
              <a:t>SCLK</a:t>
            </a:r>
            <a:r>
              <a:rPr lang="en-US" dirty="0"/>
              <a:t> up to 10 Mbps).</a:t>
            </a:r>
          </a:p>
          <a:p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gián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.</a:t>
            </a:r>
          </a:p>
          <a:p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lúc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2 line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(MOSI, MISO) – Full Duplex.</a:t>
            </a:r>
          </a:p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1 Master – </a:t>
            </a:r>
            <a:r>
              <a:rPr lang="en-US" dirty="0" err="1"/>
              <a:t>nhiều</a:t>
            </a:r>
            <a:r>
              <a:rPr lang="en-US" dirty="0"/>
              <a:t> Slave (</a:t>
            </a:r>
            <a:r>
              <a:rPr lang="en-US" dirty="0" err="1"/>
              <a:t>chân</a:t>
            </a:r>
            <a:r>
              <a:rPr lang="en-US" dirty="0"/>
              <a:t> SS/CS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Slave).</a:t>
            </a:r>
          </a:p>
        </p:txBody>
      </p:sp>
    </p:spTree>
    <p:extLst>
      <p:ext uri="{BB962C8B-B14F-4D97-AF65-F5344CB8AC3E}">
        <p14:creationId xmlns:p14="http://schemas.microsoft.com/office/powerpoint/2010/main" val="996637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F894E-2C69-258E-5EFD-86DE3B635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828D6-A105-9B2B-28B1-3E873FDD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69A5F-FE1C-FCC4-C519-9C0CB43A8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732355"/>
            <a:ext cx="4737917" cy="1738636"/>
          </a:xfrm>
        </p:spPr>
        <p:txBody>
          <a:bodyPr/>
          <a:lstStyle/>
          <a:p>
            <a:r>
              <a:rPr lang="en-US" sz="1800" dirty="0" err="1"/>
              <a:t>f</a:t>
            </a:r>
            <a:r>
              <a:rPr lang="en-US" sz="1800" baseline="-25000" dirty="0" err="1"/>
              <a:t>SCLK</a:t>
            </a:r>
            <a:r>
              <a:rPr lang="en-US" sz="1800" dirty="0"/>
              <a:t> = 3.125 MHz (100 MHz / 2^5)</a:t>
            </a:r>
          </a:p>
          <a:p>
            <a:r>
              <a:rPr lang="en-US" sz="1800" dirty="0"/>
              <a:t>SPI mode: 0</a:t>
            </a:r>
          </a:p>
          <a:p>
            <a:r>
              <a:rPr lang="en-US" sz="1800" dirty="0"/>
              <a:t>Frame structure: 2 byte</a:t>
            </a:r>
          </a:p>
          <a:p>
            <a:r>
              <a:rPr lang="en-US" sz="1800" dirty="0"/>
              <a:t>Timing specifications: OK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7138E9-6F6E-96AD-4394-56B86E8354B4}"/>
              </a:ext>
            </a:extLst>
          </p:cNvPr>
          <p:cNvSpPr txBox="1">
            <a:spLocks/>
          </p:cNvSpPr>
          <p:nvPr/>
        </p:nvSpPr>
        <p:spPr>
          <a:xfrm>
            <a:off x="6342094" y="2732355"/>
            <a:ext cx="5049806" cy="1738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B050"/>
                </a:solidFill>
              </a:rPr>
              <a:t>Internal Register Set ?</a:t>
            </a:r>
          </a:p>
          <a:p>
            <a:r>
              <a:rPr lang="en-US" sz="1800" dirty="0">
                <a:solidFill>
                  <a:srgbClr val="00B050"/>
                </a:solidFill>
              </a:rPr>
              <a:t>How to read from and write to a register ?</a:t>
            </a:r>
          </a:p>
          <a:p>
            <a:r>
              <a:rPr lang="en-US" sz="1800" dirty="0">
                <a:solidFill>
                  <a:srgbClr val="00B050"/>
                </a:solidFill>
              </a:rPr>
              <a:t>Instruction Set ?</a:t>
            </a:r>
          </a:p>
          <a:p>
            <a:r>
              <a:rPr lang="en-US" sz="1800" dirty="0">
                <a:solidFill>
                  <a:srgbClr val="00B050"/>
                </a:solidFill>
              </a:rPr>
              <a:t>RF card scanning process 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1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4FDB4-6A82-EE78-3947-8C21DD788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6F5CD9E-B985-3155-EA0E-98BA239BD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116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7E5B20-99D7-0F88-2C5B-CCB2843680E4}"/>
              </a:ext>
            </a:extLst>
          </p:cNvPr>
          <p:cNvSpPr/>
          <p:nvPr/>
        </p:nvSpPr>
        <p:spPr>
          <a:xfrm>
            <a:off x="10579395" y="4253023"/>
            <a:ext cx="489098" cy="38298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8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78295-C61C-B705-2E8A-77B43F8F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SPI Testbench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3CB6994-C0D1-FC9A-0F96-7B80360C2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1" y="1983833"/>
            <a:ext cx="12178309" cy="4052455"/>
          </a:xfrm>
        </p:spPr>
      </p:pic>
    </p:spTree>
    <p:extLst>
      <p:ext uri="{BB962C8B-B14F-4D97-AF65-F5344CB8AC3E}">
        <p14:creationId xmlns:p14="http://schemas.microsoft.com/office/powerpoint/2010/main" val="2414220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13BE8-6D93-4593-305E-8E9FC1E6F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4C560-2D16-B5E1-3970-8D74B69D9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87F99-154A-E3EB-370A-D698BEBBD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732355"/>
            <a:ext cx="4737917" cy="1738636"/>
          </a:xfrm>
        </p:spPr>
        <p:txBody>
          <a:bodyPr/>
          <a:lstStyle/>
          <a:p>
            <a:r>
              <a:rPr lang="en-US" sz="1800" dirty="0" err="1"/>
              <a:t>f</a:t>
            </a:r>
            <a:r>
              <a:rPr lang="en-US" sz="1800" baseline="-25000" dirty="0" err="1"/>
              <a:t>SCLK</a:t>
            </a:r>
            <a:r>
              <a:rPr lang="en-US" sz="1800" dirty="0"/>
              <a:t> = 3.125 MHz</a:t>
            </a:r>
          </a:p>
          <a:p>
            <a:r>
              <a:rPr lang="en-US" sz="1800" dirty="0"/>
              <a:t>SPI mode: 0</a:t>
            </a:r>
          </a:p>
          <a:p>
            <a:r>
              <a:rPr lang="en-US" sz="1800" dirty="0"/>
              <a:t>Frame structure: 2 byte</a:t>
            </a:r>
          </a:p>
          <a:p>
            <a:r>
              <a:rPr lang="en-US" sz="1800" dirty="0"/>
              <a:t>Timing specifications: OK</a:t>
            </a:r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3CB0B7-8728-9CEE-EAFE-F008AFAC94F1}"/>
              </a:ext>
            </a:extLst>
          </p:cNvPr>
          <p:cNvSpPr txBox="1">
            <a:spLocks/>
          </p:cNvSpPr>
          <p:nvPr/>
        </p:nvSpPr>
        <p:spPr>
          <a:xfrm>
            <a:off x="6342094" y="2732355"/>
            <a:ext cx="5049806" cy="1738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B050"/>
                </a:solidFill>
              </a:rPr>
              <a:t>Internal Register Set ?</a:t>
            </a:r>
          </a:p>
          <a:p>
            <a:r>
              <a:rPr lang="en-US" sz="1800" dirty="0">
                <a:solidFill>
                  <a:srgbClr val="00B050"/>
                </a:solidFill>
              </a:rPr>
              <a:t>How to read from and write to a register ?</a:t>
            </a:r>
          </a:p>
          <a:p>
            <a:r>
              <a:rPr lang="en-US" sz="1800" dirty="0">
                <a:solidFill>
                  <a:srgbClr val="00B050"/>
                </a:solidFill>
              </a:rPr>
              <a:t>Instruction Set ?</a:t>
            </a:r>
          </a:p>
          <a:p>
            <a:r>
              <a:rPr lang="en-US" sz="1800" dirty="0">
                <a:solidFill>
                  <a:srgbClr val="00B050"/>
                </a:solidFill>
              </a:rPr>
              <a:t>RF card scanning process 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074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7BBD0-096E-69B9-93EF-27C11EDB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49AF98-7361-DDB4-D9F4-8ECCD8E34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564" y="8830"/>
            <a:ext cx="5216236" cy="6840340"/>
          </a:xfrm>
        </p:spPr>
      </p:pic>
      <p:pic>
        <p:nvPicPr>
          <p:cNvPr id="7" name="Picture 6" descr="A screenshot of a document&#10;&#10;AI-generated content may be incorrect.">
            <a:extLst>
              <a:ext uri="{FF2B5EF4-FFF2-40B4-BE49-F238E27FC236}">
                <a16:creationId xmlns:a16="http://schemas.microsoft.com/office/drawing/2014/main" id="{43C2356D-48DC-E2B4-16D5-491064C61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4" y="17661"/>
            <a:ext cx="5867400" cy="68603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2EB0DB-20F0-3CCF-68DE-C76247B31A02}"/>
              </a:ext>
            </a:extLst>
          </p:cNvPr>
          <p:cNvSpPr txBox="1"/>
          <p:nvPr/>
        </p:nvSpPr>
        <p:spPr>
          <a:xfrm>
            <a:off x="2098158" y="45695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Internal Register Set</a:t>
            </a:r>
          </a:p>
        </p:txBody>
      </p:sp>
    </p:spTree>
    <p:extLst>
      <p:ext uri="{BB962C8B-B14F-4D97-AF65-F5344CB8AC3E}">
        <p14:creationId xmlns:p14="http://schemas.microsoft.com/office/powerpoint/2010/main" val="3272285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technology art">
            <a:extLst>
              <a:ext uri="{FF2B5EF4-FFF2-40B4-BE49-F238E27FC236}">
                <a16:creationId xmlns:a16="http://schemas.microsoft.com/office/drawing/2014/main" id="{861E2987-21D6-92AA-259E-547BB85507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23" r="22170" b="-1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7BEBA1-E767-8A79-5CEA-37E150183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908651"/>
            <a:ext cx="3620882" cy="36403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RF card scanning process ???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745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0B98925-0550-1AFB-C1DC-02792400F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5" name="Content Placeholder 4" descr="A person yelling at a computer&#10;&#10;AI-generated content may be incorrect.">
            <a:extLst>
              <a:ext uri="{FF2B5EF4-FFF2-40B4-BE49-F238E27FC236}">
                <a16:creationId xmlns:a16="http://schemas.microsoft.com/office/drawing/2014/main" id="{91E0F616-ADE0-8FC9-C4AF-B50378C48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CCA9273-E74E-A306-1F74-BEF9EDA30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4621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8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B8CDC-11D8-F1EF-C1C8-6FC352025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175147"/>
            <a:ext cx="7978385" cy="916234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857859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in a suit with his hands together&#10;&#10;AI-generated content may be incorrect.">
            <a:extLst>
              <a:ext uri="{FF2B5EF4-FFF2-40B4-BE49-F238E27FC236}">
                <a16:creationId xmlns:a16="http://schemas.microsoft.com/office/drawing/2014/main" id="{67378B15-5675-5E20-0EFE-C5906F171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80778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6C87CF-950B-7270-3AB5-B3755CC9E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46" y="32804"/>
            <a:ext cx="9482146" cy="6788355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C4FA8BAE-C9C5-D986-E2D5-2D8930E65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59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CE803-1D14-A49E-8B50-131249D64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5EFD87-1AF9-1FC2-769A-FDCB89110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437" y="51356"/>
            <a:ext cx="7090510" cy="6755287"/>
          </a:xfrm>
        </p:spPr>
      </p:pic>
    </p:spTree>
    <p:extLst>
      <p:ext uri="{BB962C8B-B14F-4D97-AF65-F5344CB8AC3E}">
        <p14:creationId xmlns:p14="http://schemas.microsoft.com/office/powerpoint/2010/main" val="1567619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84B73-889C-8188-33EA-5706D465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Compare (</a:t>
            </a:r>
            <a:r>
              <a:rPr lang="en-US" dirty="0" err="1"/>
              <a:t>spi</a:t>
            </a:r>
            <a:r>
              <a:rPr lang="en-US" dirty="0"/>
              <a:t> – i2c – </a:t>
            </a:r>
            <a:r>
              <a:rPr lang="en-US" dirty="0" err="1"/>
              <a:t>uart</a:t>
            </a:r>
            <a:r>
              <a:rPr lang="en-US" dirty="0"/>
              <a:t>)</a:t>
            </a:r>
          </a:p>
        </p:txBody>
      </p:sp>
      <p:pic>
        <p:nvPicPr>
          <p:cNvPr id="5" name="Content Placeholder 4" descr="A blue rectangles with black text and orange arrows&#10;&#10;AI-generated content may be incorrect.">
            <a:extLst>
              <a:ext uri="{FF2B5EF4-FFF2-40B4-BE49-F238E27FC236}">
                <a16:creationId xmlns:a16="http://schemas.microsoft.com/office/drawing/2014/main" id="{74C6643D-A5C7-90D8-AC9B-058F627A3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909" y="1859285"/>
            <a:ext cx="3062775" cy="1794170"/>
          </a:xfrm>
        </p:spPr>
      </p:pic>
      <p:pic>
        <p:nvPicPr>
          <p:cNvPr id="7" name="Picture 6" descr="A black background with orange rectangles with black text&#10;&#10;AI-generated content may be incorrect.">
            <a:extLst>
              <a:ext uri="{FF2B5EF4-FFF2-40B4-BE49-F238E27FC236}">
                <a16:creationId xmlns:a16="http://schemas.microsoft.com/office/drawing/2014/main" id="{45FF68C6-D883-4D40-EC46-6C8CF2D00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1" y="3762630"/>
            <a:ext cx="5937013" cy="2029800"/>
          </a:xfrm>
          <a:prstGeom prst="rect">
            <a:avLst/>
          </a:prstGeom>
        </p:spPr>
      </p:pic>
      <p:pic>
        <p:nvPicPr>
          <p:cNvPr id="9" name="Picture 8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659C5885-55F6-F979-BB89-7676CB7EE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099" y="1859285"/>
            <a:ext cx="4220110" cy="33848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754319-D85D-B759-54FC-DC2C86071C57}"/>
              </a:ext>
            </a:extLst>
          </p:cNvPr>
          <p:cNvSpPr/>
          <p:nvPr/>
        </p:nvSpPr>
        <p:spPr>
          <a:xfrm>
            <a:off x="2780414" y="2078665"/>
            <a:ext cx="494414" cy="25250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DE1165-43E6-5994-640E-50F8B836B47F}"/>
              </a:ext>
            </a:extLst>
          </p:cNvPr>
          <p:cNvSpPr/>
          <p:nvPr/>
        </p:nvSpPr>
        <p:spPr>
          <a:xfrm>
            <a:off x="4329688" y="2104814"/>
            <a:ext cx="494414" cy="25250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54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5" name="Content Placeholder 4" descr="A person running from a computer&#10;&#10;AI-generated content may be incorrect.">
            <a:extLst>
              <a:ext uri="{FF2B5EF4-FFF2-40B4-BE49-F238E27FC236}">
                <a16:creationId xmlns:a16="http://schemas.microsoft.com/office/drawing/2014/main" id="{2A2BD5E8-7124-83CE-D091-B622AB0C5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6" r="-1" b="-1"/>
          <a:stretch/>
        </p:blipFill>
        <p:spPr>
          <a:xfrm>
            <a:off x="-1" y="10"/>
            <a:ext cx="805634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ECC5E-2014-0936-47BD-7B104C60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2507" y="1358671"/>
            <a:ext cx="2843711" cy="149332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/>
              <a:t>Bug </a:t>
            </a:r>
            <a:r>
              <a:rPr lang="en-US" sz="2800" dirty="0" err="1"/>
              <a:t>bug</a:t>
            </a:r>
            <a:r>
              <a:rPr lang="en-US" sz="2800" dirty="0"/>
              <a:t> </a:t>
            </a:r>
            <a:r>
              <a:rPr lang="en-US" sz="2800" dirty="0" err="1"/>
              <a:t>bug</a:t>
            </a:r>
            <a:r>
              <a:rPr lang="en-US" sz="2800" dirty="0"/>
              <a:t> !!!</a:t>
            </a:r>
            <a:endParaRPr lang="en-US" sz="3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8C79F5B-06B6-3A1D-E18E-F70746A47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2509" y="3359338"/>
            <a:ext cx="2843711" cy="2862072"/>
          </a:xfrm>
        </p:spPr>
        <p:txBody>
          <a:bodyPr>
            <a:normAutofit/>
          </a:bodyPr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1172935"/>
            <a:ext cx="265331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3105667"/>
            <a:ext cx="26533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018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67A4-9767-62CA-7BFA-4389C5C4F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A4A34C4F-A303-9BB0-E8BD-A1BB6BC9A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" y="609600"/>
            <a:ext cx="5812999" cy="5503718"/>
          </a:xfrm>
        </p:spPr>
      </p:pic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404CCCF-4531-701F-E8ED-7B96774C5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373" y="609599"/>
            <a:ext cx="6369627" cy="5503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A1EDBA-49B7-09DA-2675-FCAD43397548}"/>
              </a:ext>
            </a:extLst>
          </p:cNvPr>
          <p:cNvSpPr txBox="1"/>
          <p:nvPr/>
        </p:nvSpPr>
        <p:spPr>
          <a:xfrm>
            <a:off x="3508744" y="3176792"/>
            <a:ext cx="165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Find the bugs !</a:t>
            </a:r>
          </a:p>
        </p:txBody>
      </p:sp>
    </p:spTree>
    <p:extLst>
      <p:ext uri="{BB962C8B-B14F-4D97-AF65-F5344CB8AC3E}">
        <p14:creationId xmlns:p14="http://schemas.microsoft.com/office/powerpoint/2010/main" val="187520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0B98925-0550-1AFB-C1DC-02792400F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5" name="Content Placeholder 4" descr="Cartoon a cartoon of a person crying&#10;&#10;AI-generated content may be incorrect.">
            <a:extLst>
              <a:ext uri="{FF2B5EF4-FFF2-40B4-BE49-F238E27FC236}">
                <a16:creationId xmlns:a16="http://schemas.microsoft.com/office/drawing/2014/main" id="{190E66F3-1B47-52AC-D503-ECDF4C926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8" r="1" b="3272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CCA9273-E74E-A306-1F74-BEF9EDA30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4621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8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C50C8-8276-9B42-3A62-7DDBB6677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175147"/>
            <a:ext cx="7978385" cy="916234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967999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CF72EA-DBDF-B5E9-C611-1FC10113D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4" name="Content Placeholder 3" descr="A person holding a hammer to a button&#10;&#10;AI-generated content may be incorrect.">
            <a:extLst>
              <a:ext uri="{FF2B5EF4-FFF2-40B4-BE49-F238E27FC236}">
                <a16:creationId xmlns:a16="http://schemas.microsoft.com/office/drawing/2014/main" id="{6687A98A-FA27-F67F-D86E-56A783954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r="15510" b="-1"/>
          <a:stretch/>
        </p:blipFill>
        <p:spPr>
          <a:xfrm>
            <a:off x="-1" y="10"/>
            <a:ext cx="805634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3BF577-11B0-199D-93B3-7F7E2021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2507" y="1358671"/>
            <a:ext cx="2843711" cy="1493327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/>
              <a:t>REBUILD 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F35C33-AFA3-E59A-1E5E-D7FC3D6F2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2509" y="3359338"/>
            <a:ext cx="2843711" cy="286207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1172935"/>
            <a:ext cx="265331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3105667"/>
            <a:ext cx="26533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277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96E78-BA97-F531-A2C9-128C2954C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28D0A-C381-D90E-DA6D-E4760A3A2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BD2F75-55C6-EB8C-CDE9-6F9EF7298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279" y="55821"/>
            <a:ext cx="6922801" cy="6746358"/>
          </a:xfrm>
        </p:spPr>
      </p:pic>
    </p:spTree>
    <p:extLst>
      <p:ext uri="{BB962C8B-B14F-4D97-AF65-F5344CB8AC3E}">
        <p14:creationId xmlns:p14="http://schemas.microsoft.com/office/powerpoint/2010/main" val="3186354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C365A-BCE2-B027-2D58-F99BB522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58BD41-73D0-5B72-BD3C-C6D134A05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273506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8BD6-5900-2C9E-5E01-FA3757643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REWARD 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rc522_demo">
            <a:hlinkClick r:id="" action="ppaction://media"/>
            <a:extLst>
              <a:ext uri="{FF2B5EF4-FFF2-40B4-BE49-F238E27FC236}">
                <a16:creationId xmlns:a16="http://schemas.microsoft.com/office/drawing/2014/main" id="{C2B82B11-4DD9-EADF-96F8-0F96E61079F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93631" y="39254"/>
            <a:ext cx="3822239" cy="679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0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5" name="Content Placeholder 4" descr="A baby sleeping on a white surface&#10;&#10;AI-generated content may be incorrect.">
            <a:extLst>
              <a:ext uri="{FF2B5EF4-FFF2-40B4-BE49-F238E27FC236}">
                <a16:creationId xmlns:a16="http://schemas.microsoft.com/office/drawing/2014/main" id="{0C8492AF-4670-B8CB-7028-9CED63EE8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7" r="8096" b="-1"/>
          <a:stretch/>
        </p:blipFill>
        <p:spPr>
          <a:xfrm>
            <a:off x="-1" y="10"/>
            <a:ext cx="805634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E77C5A-40ED-B684-64C1-EFA10FDCF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2507" y="1358671"/>
            <a:ext cx="2843711" cy="1493327"/>
          </a:xfrm>
        </p:spPr>
        <p:txBody>
          <a:bodyPr anchor="ctr">
            <a:normAutofit/>
          </a:bodyPr>
          <a:lstStyle/>
          <a:p>
            <a:r>
              <a:rPr lang="en-US" sz="2800" dirty="0"/>
              <a:t>Consequence !</a:t>
            </a:r>
            <a:endParaRPr lang="en-US" sz="3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C066D1-FF1F-6FF2-BF94-71B4B4A48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2509" y="3359338"/>
            <a:ext cx="2843711" cy="2862072"/>
          </a:xfrm>
        </p:spPr>
        <p:txBody>
          <a:bodyPr>
            <a:normAutofit/>
          </a:bodyPr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1172935"/>
            <a:ext cx="265331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3105667"/>
            <a:ext cx="26533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22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3A7731-36BA-15CF-8632-9A571873F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2D0FCB12-73A6-F7DD-E3E5-116F8868BC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737" r="26233" b="1"/>
          <a:stretch/>
        </p:blipFill>
        <p:spPr>
          <a:xfrm>
            <a:off x="20" y="-1"/>
            <a:ext cx="46634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8D86AF-FC6A-665A-F1D5-99D0474A3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914400"/>
            <a:ext cx="6236208" cy="1307592"/>
          </a:xfrm>
        </p:spPr>
        <p:txBody>
          <a:bodyPr>
            <a:normAutofit/>
          </a:bodyPr>
          <a:lstStyle/>
          <a:p>
            <a:r>
              <a:rPr lang="en-US" dirty="0"/>
              <a:t>Source code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A4A04-D2B2-DD8B-0290-30E4DA26B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656" y="2221992"/>
            <a:ext cx="6236208" cy="3941064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https://github.com/truong92cdv/VERILOG_rc522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6871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0539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ial view of a highway near the ocean">
            <a:extLst>
              <a:ext uri="{FF2B5EF4-FFF2-40B4-BE49-F238E27FC236}">
                <a16:creationId xmlns:a16="http://schemas.microsoft.com/office/drawing/2014/main" id="{5A3D0BB2-1BD4-F83A-FCDB-BE55D297C7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833" b="131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4B9AE-BCDA-23F6-1A4E-85AF2EAB9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871759"/>
            <a:ext cx="5067300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659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7ADF-0E34-4B1A-760A-78FC71AD8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communication system&#10;&#10;AI-generated content may be incorrect.">
            <a:extLst>
              <a:ext uri="{FF2B5EF4-FFF2-40B4-BE49-F238E27FC236}">
                <a16:creationId xmlns:a16="http://schemas.microsoft.com/office/drawing/2014/main" id="{8E6F40BE-48D5-D252-5C66-99A3F8780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796" y="0"/>
            <a:ext cx="6566847" cy="2780414"/>
          </a:xfrm>
        </p:spPr>
      </p:pic>
      <p:pic>
        <p:nvPicPr>
          <p:cNvPr id="7" name="Picture 6" descr="A diagram of a computer chip&#10;&#10;AI-generated content may be incorrect.">
            <a:extLst>
              <a:ext uri="{FF2B5EF4-FFF2-40B4-BE49-F238E27FC236}">
                <a16:creationId xmlns:a16="http://schemas.microsoft.com/office/drawing/2014/main" id="{EF539A45-02ED-8F3E-8AD9-DCA49E37B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52941"/>
            <a:ext cx="5610797" cy="3005059"/>
          </a:xfrm>
          <a:prstGeom prst="rect">
            <a:avLst/>
          </a:prstGeom>
        </p:spPr>
      </p:pic>
      <p:pic>
        <p:nvPicPr>
          <p:cNvPr id="9" name="Picture 8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95FD2818-A88A-8E19-4D64-E90ACC2BD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727176" cy="3430772"/>
          </a:xfrm>
          <a:prstGeom prst="rect">
            <a:avLst/>
          </a:prstGeom>
        </p:spPr>
      </p:pic>
      <p:pic>
        <p:nvPicPr>
          <p:cNvPr id="11" name="Picture 10" descr="A white and black table with black text&#10;&#10;AI-generated content may be incorrect.">
            <a:extLst>
              <a:ext uri="{FF2B5EF4-FFF2-40B4-BE49-F238E27FC236}">
                <a16:creationId xmlns:a16="http://schemas.microsoft.com/office/drawing/2014/main" id="{680FD5B1-50D9-B04F-B89F-8880500BFD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091" y="2796364"/>
            <a:ext cx="4977809" cy="402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33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4ABF6B1-3A9A-4CEE-889E-0D96AB03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23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AA8030-FA65-4B8E-8530-372EEE851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drawing of a clock&#10;&#10;AI-generated content may be incorrect.">
            <a:extLst>
              <a:ext uri="{FF2B5EF4-FFF2-40B4-BE49-F238E27FC236}">
                <a16:creationId xmlns:a16="http://schemas.microsoft.com/office/drawing/2014/main" id="{E6EFBDB6-0235-13DA-C731-6DE6D7406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180" y="240847"/>
            <a:ext cx="5727935" cy="2821008"/>
          </a:xfrm>
          <a:prstGeom prst="rect">
            <a:avLst/>
          </a:prstGeom>
        </p:spPr>
      </p:pic>
      <p:pic>
        <p:nvPicPr>
          <p:cNvPr id="5" name="Content Placeholder 4" descr="A diagram of a number&#10;&#10;AI-generated content may be incorrect.">
            <a:extLst>
              <a:ext uri="{FF2B5EF4-FFF2-40B4-BE49-F238E27FC236}">
                <a16:creationId xmlns:a16="http://schemas.microsoft.com/office/drawing/2014/main" id="{5B148928-ECBE-D718-DB1A-F2A5C4698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1" y="1871269"/>
            <a:ext cx="5526199" cy="3111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D6B481-D79C-21CA-F7A4-150C56ECD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53" y="919186"/>
            <a:ext cx="10744394" cy="718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Frame format</a:t>
            </a:r>
          </a:p>
        </p:txBody>
      </p:sp>
      <p:pic>
        <p:nvPicPr>
          <p:cNvPr id="7" name="Picture 6" descr="A diagram of a message&#10;&#10;AI-generated content may be incorrect.">
            <a:extLst>
              <a:ext uri="{FF2B5EF4-FFF2-40B4-BE49-F238E27FC236}">
                <a16:creationId xmlns:a16="http://schemas.microsoft.com/office/drawing/2014/main" id="{BB90D9B8-31C0-1149-9C8A-3C617BA8A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059" y="4183914"/>
            <a:ext cx="9057942" cy="230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58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diagram of a computer&#10;&#10;AI-generated content may be incorrect.">
            <a:extLst>
              <a:ext uri="{FF2B5EF4-FFF2-40B4-BE49-F238E27FC236}">
                <a16:creationId xmlns:a16="http://schemas.microsoft.com/office/drawing/2014/main" id="{784A29B6-5859-59BA-CE63-104AEC05F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" r="980"/>
          <a:stretch/>
        </p:blipFill>
        <p:spPr>
          <a:xfrm>
            <a:off x="2086239" y="1852776"/>
            <a:ext cx="8019521" cy="382949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3966B4E2-DA44-422E-80B9-AFD4DA061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82" y="417064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1 Master – 1 Slave</a:t>
            </a:r>
          </a:p>
        </p:txBody>
      </p:sp>
    </p:spTree>
    <p:extLst>
      <p:ext uri="{BB962C8B-B14F-4D97-AF65-F5344CB8AC3E}">
        <p14:creationId xmlns:p14="http://schemas.microsoft.com/office/powerpoint/2010/main" val="527708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diagram of a computer chip&#10;&#10;AI-generated content may be incorrect.">
            <a:extLst>
              <a:ext uri="{FF2B5EF4-FFF2-40B4-BE49-F238E27FC236}">
                <a16:creationId xmlns:a16="http://schemas.microsoft.com/office/drawing/2014/main" id="{76E648E4-4925-A83A-730C-890ABC080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023" y="2341841"/>
            <a:ext cx="3583736" cy="3644399"/>
          </a:xfrm>
          <a:prstGeom prst="rect">
            <a:avLst/>
          </a:prstGeom>
        </p:spPr>
      </p:pic>
      <p:pic>
        <p:nvPicPr>
          <p:cNvPr id="5" name="Content Placeholder 4" descr="A diagram of a computer chip&#10;&#10;AI-generated content may be incorrect.">
            <a:extLst>
              <a:ext uri="{FF2B5EF4-FFF2-40B4-BE49-F238E27FC236}">
                <a16:creationId xmlns:a16="http://schemas.microsoft.com/office/drawing/2014/main" id="{825F25C5-DBC2-6F5B-49D7-2C02E4271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550" y="2520913"/>
            <a:ext cx="3441453" cy="3526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2658DB-C049-0073-1CEB-BCE218238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1 Master – multi Slave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FB988-D8AA-A315-E8AF-13D733794AE1}"/>
              </a:ext>
            </a:extLst>
          </p:cNvPr>
          <p:cNvSpPr txBox="1"/>
          <p:nvPr/>
        </p:nvSpPr>
        <p:spPr>
          <a:xfrm>
            <a:off x="1403721" y="2066949"/>
            <a:ext cx="3440257" cy="649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10000"/>
              </a:lnSpc>
              <a:spcBef>
                <a:spcPts val="1000"/>
              </a:spcBef>
            </a:pPr>
            <a:r>
              <a:rPr lang="en-US" sz="2000" dirty="0"/>
              <a:t>Multi-</a:t>
            </a:r>
            <a:r>
              <a:rPr lang="en-US" sz="2000" dirty="0" err="1"/>
              <a:t>subnode</a:t>
            </a:r>
            <a:r>
              <a:rPr lang="en-US" sz="2000" dirty="0"/>
              <a:t> configuration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943ED2-251F-3895-AC69-0827B7BC02FE}"/>
              </a:ext>
            </a:extLst>
          </p:cNvPr>
          <p:cNvSpPr txBox="1"/>
          <p:nvPr/>
        </p:nvSpPr>
        <p:spPr>
          <a:xfrm>
            <a:off x="7348023" y="2014302"/>
            <a:ext cx="3440257" cy="649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10000"/>
              </a:lnSpc>
              <a:spcBef>
                <a:spcPts val="1000"/>
              </a:spcBef>
            </a:pPr>
            <a:r>
              <a:rPr lang="en-US" sz="2000" dirty="0"/>
              <a:t>Daisy-chain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904598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18426AB9-0975-3E9B-1DC2-EA505476F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47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4" descr="A table with text on it&#10;&#10;AI-generated content may be incorrect.">
            <a:extLst>
              <a:ext uri="{FF2B5EF4-FFF2-40B4-BE49-F238E27FC236}">
                <a16:creationId xmlns:a16="http://schemas.microsoft.com/office/drawing/2014/main" id="{ECC19532-D557-9906-C043-5E742D38A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13" y="-1"/>
            <a:ext cx="7266753" cy="2743199"/>
          </a:xfrm>
          <a:prstGeom prst="rect">
            <a:avLst/>
          </a:prstGeom>
        </p:spPr>
      </p:pic>
      <p:pic>
        <p:nvPicPr>
          <p:cNvPr id="9" name="Content Placeholder 8" descr="A blue lines with red lines&#10;&#10;AI-generated content may be incorrect.">
            <a:extLst>
              <a:ext uri="{FF2B5EF4-FFF2-40B4-BE49-F238E27FC236}">
                <a16:creationId xmlns:a16="http://schemas.microsoft.com/office/drawing/2014/main" id="{C8588ECE-CF13-230F-F38D-CDA699406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282" y="2549237"/>
            <a:ext cx="7660027" cy="4308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99489-1BBC-67C9-88C6-D06015D48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853369"/>
            <a:ext cx="3696567" cy="112887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dirty="0" err="1"/>
              <a:t>Spi</a:t>
            </a:r>
            <a:r>
              <a:rPr lang="en-US" dirty="0"/>
              <a:t> - 4 modes</a:t>
            </a:r>
          </a:p>
        </p:txBody>
      </p:sp>
    </p:spTree>
    <p:extLst>
      <p:ext uri="{BB962C8B-B14F-4D97-AF65-F5344CB8AC3E}">
        <p14:creationId xmlns:p14="http://schemas.microsoft.com/office/powerpoint/2010/main" val="2550340280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367</Words>
  <Application>Microsoft Office PowerPoint</Application>
  <PresentationFormat>Widescreen</PresentationFormat>
  <Paragraphs>70</Paragraphs>
  <Slides>39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Calisto MT</vt:lpstr>
      <vt:lpstr>Grandview</vt:lpstr>
      <vt:lpstr>Univers Condensed</vt:lpstr>
      <vt:lpstr>ChronicleVTI</vt:lpstr>
      <vt:lpstr>Giao thức SPI  Lý thuyết và ứng dụng</vt:lpstr>
      <vt:lpstr>Tổng quan</vt:lpstr>
      <vt:lpstr>Compare (spi – i2c – uart)</vt:lpstr>
      <vt:lpstr>PowerPoint Presentation</vt:lpstr>
      <vt:lpstr>Frame format</vt:lpstr>
      <vt:lpstr>1 Master – 1 Slave</vt:lpstr>
      <vt:lpstr>1 Master – multi Slave</vt:lpstr>
      <vt:lpstr>PowerPoint Presentation</vt:lpstr>
      <vt:lpstr>Spi - 4 modes</vt:lpstr>
      <vt:lpstr>Spi mode 0</vt:lpstr>
      <vt:lpstr>PowerPoint Presentation</vt:lpstr>
      <vt:lpstr>LAB FPGA – RC522 (SPI protocol)</vt:lpstr>
      <vt:lpstr>What to know?</vt:lpstr>
      <vt:lpstr>PowerPoint Presentation</vt:lpstr>
      <vt:lpstr>PowerPoint Presentation</vt:lpstr>
      <vt:lpstr>MFRC522  datasheet</vt:lpstr>
      <vt:lpstr>What to know?</vt:lpstr>
      <vt:lpstr>Timing specifications</vt:lpstr>
      <vt:lpstr>PowerPoint Presentation</vt:lpstr>
      <vt:lpstr>What to know?</vt:lpstr>
      <vt:lpstr>PowerPoint Presentation</vt:lpstr>
      <vt:lpstr>SPI Testbench</vt:lpstr>
      <vt:lpstr>What to know?</vt:lpstr>
      <vt:lpstr>PowerPoint Presentation</vt:lpstr>
      <vt:lpstr>RF card scanning process ???</vt:lpstr>
      <vt:lpstr>PowerPoint Presentation</vt:lpstr>
      <vt:lpstr>PowerPoint Presentation</vt:lpstr>
      <vt:lpstr>PowerPoint Presentation</vt:lpstr>
      <vt:lpstr>PowerPoint Presentation</vt:lpstr>
      <vt:lpstr>Bug bug bug !!!</vt:lpstr>
      <vt:lpstr>PowerPoint Presentation</vt:lpstr>
      <vt:lpstr>PowerPoint Presentation</vt:lpstr>
      <vt:lpstr>REBUILD !</vt:lpstr>
      <vt:lpstr>PowerPoint Presentation</vt:lpstr>
      <vt:lpstr>PowerPoint Presentation</vt:lpstr>
      <vt:lpstr>REWARD !</vt:lpstr>
      <vt:lpstr>Consequence !</vt:lpstr>
      <vt:lpstr>Source code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truong92cdv</dc:creator>
  <cp:lastModifiedBy>truong92cdv</cp:lastModifiedBy>
  <cp:revision>67</cp:revision>
  <dcterms:created xsi:type="dcterms:W3CDTF">2025-03-10T12:32:33Z</dcterms:created>
  <dcterms:modified xsi:type="dcterms:W3CDTF">2025-03-14T10:46:52Z</dcterms:modified>
</cp:coreProperties>
</file>